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6" r:id="rId2"/>
    <p:sldId id="284" r:id="rId3"/>
    <p:sldId id="285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70" r:id="rId12"/>
    <p:sldId id="271" r:id="rId13"/>
    <p:sldId id="273" r:id="rId14"/>
    <p:sldId id="274" r:id="rId15"/>
    <p:sldId id="276" r:id="rId16"/>
    <p:sldId id="281" r:id="rId17"/>
    <p:sldId id="282" r:id="rId18"/>
    <p:sldId id="28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9EB02-DFC9-4123-9349-C1C97187061A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7412A-6A66-47F8-9F78-EACF1EA39B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897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3285D64-5DBE-4355-9950-01C387669BD9}" type="datetimeFigureOut">
              <a:rPr lang="cs-CZ" smtClean="0"/>
              <a:pPr/>
              <a:t>02.12.2025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7FBE7E-A7E7-4AEE-8A23-582D8DCAF2A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Pohled dítěte na domácí násilí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Mgr. Veronika Andrtová – prosinec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Děti a domácí násilí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mladší děti reagují více </a:t>
            </a:r>
            <a:r>
              <a:rPr lang="cs-CZ" u="sng" dirty="0"/>
              <a:t>úzkostí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starší děti reagují více </a:t>
            </a:r>
            <a:r>
              <a:rPr lang="cs-CZ" u="sng" dirty="0" err="1"/>
              <a:t>hostilitou</a:t>
            </a:r>
            <a:endParaRPr lang="cs-CZ" u="sng" dirty="0"/>
          </a:p>
          <a:p>
            <a:pPr>
              <a:buNone/>
            </a:pPr>
            <a:endParaRPr lang="cs-CZ" dirty="0"/>
          </a:p>
          <a:p>
            <a:r>
              <a:rPr lang="cs-CZ" dirty="0"/>
              <a:t>čím je dítě mladší, tím méně diferencuje, tendence reagovat generalizací, úzkostí, psychicky i somaticky (nemocí)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dívky obecně  mají tendenci promítat dopad domácího násilí více do emočních stavů</a:t>
            </a:r>
          </a:p>
          <a:p>
            <a:endParaRPr lang="cs-CZ" dirty="0"/>
          </a:p>
          <a:p>
            <a:r>
              <a:rPr lang="pt-BR" dirty="0"/>
              <a:t>chlapci zase více do svého chování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domácí násilí hrubě deformuje postoje dítěte</a:t>
            </a:r>
          </a:p>
          <a:p>
            <a:pPr>
              <a:buNone/>
            </a:pPr>
            <a:r>
              <a:rPr lang="cs-CZ" dirty="0"/>
              <a:t>k sociálním vztahům a jeho chování k druhým lidem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dítě si zafixuje, že násilí patří ke vztahu, že</a:t>
            </a:r>
          </a:p>
          <a:p>
            <a:pPr>
              <a:buNone/>
            </a:pPr>
            <a:r>
              <a:rPr lang="cs-CZ" dirty="0"/>
              <a:t>je to zákonitost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více než „přímou výchovou“ se děti učí</a:t>
            </a:r>
          </a:p>
          <a:p>
            <a:pPr>
              <a:buNone/>
            </a:pPr>
            <a:r>
              <a:rPr lang="cs-CZ" dirty="0"/>
              <a:t>nápodobou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na děti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noční a denní strachy</a:t>
            </a:r>
          </a:p>
          <a:p>
            <a:r>
              <a:rPr lang="cs-CZ" dirty="0"/>
              <a:t>poruchy spánku</a:t>
            </a:r>
          </a:p>
          <a:p>
            <a:r>
              <a:rPr lang="cs-CZ" dirty="0"/>
              <a:t>emoční inhibice</a:t>
            </a:r>
          </a:p>
          <a:p>
            <a:r>
              <a:rPr lang="cs-CZ" dirty="0"/>
              <a:t>sklíčenost, neradostnost až deprese</a:t>
            </a:r>
          </a:p>
          <a:p>
            <a:r>
              <a:rPr lang="cs-CZ" dirty="0"/>
              <a:t>psychická labilita, emoční výbuchy</a:t>
            </a:r>
          </a:p>
          <a:p>
            <a:r>
              <a:rPr lang="cs-CZ" dirty="0"/>
              <a:t>pocit zavržení, odmítnutí rodičem</a:t>
            </a:r>
          </a:p>
          <a:p>
            <a:r>
              <a:rPr lang="cs-CZ" dirty="0"/>
              <a:t>obviňování sebe sama</a:t>
            </a:r>
          </a:p>
          <a:p>
            <a:r>
              <a:rPr lang="cs-CZ" dirty="0"/>
              <a:t>identifikace s rolí agresora</a:t>
            </a:r>
          </a:p>
          <a:p>
            <a:r>
              <a:rPr lang="cs-CZ" dirty="0"/>
              <a:t>identifikace s rolí oběti</a:t>
            </a:r>
          </a:p>
          <a:p>
            <a:pPr marL="0" indent="0">
              <a:buNone/>
            </a:pPr>
            <a:r>
              <a:rPr lang="cs-CZ" dirty="0"/>
              <a:t>(pozor – kdy je zapotřebí řešit odbornou pomocí pro dítě, co ještě zvládne upracovat psycholog a co již psychiatr), zapotřebí zjišťovat – věnovat tomu pozornost!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dítěte k </a:t>
            </a:r>
            <a:r>
              <a:rPr lang="cs-CZ" sz="3600" dirty="0"/>
              <a:t>agresorovi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ambivalentní vztah</a:t>
            </a:r>
          </a:p>
          <a:p>
            <a:pPr>
              <a:buNone/>
            </a:pPr>
            <a:endParaRPr lang="cs-CZ" dirty="0"/>
          </a:p>
          <a:p>
            <a:r>
              <a:rPr lang="pl-PL" dirty="0"/>
              <a:t>někdy je mu s agresorem dobře, je „silný“,</a:t>
            </a:r>
          </a:p>
          <a:p>
            <a:pPr>
              <a:buNone/>
            </a:pPr>
            <a:r>
              <a:rPr lang="cs-CZ" dirty="0"/>
              <a:t>jindy k němu cítí nepřátelství</a:t>
            </a:r>
          </a:p>
          <a:p>
            <a:pPr>
              <a:buNone/>
            </a:pPr>
            <a:endParaRPr lang="cs-CZ" dirty="0"/>
          </a:p>
          <a:p>
            <a:r>
              <a:rPr lang="pl-PL" dirty="0"/>
              <a:t>agresor může na dítě působit jako</a:t>
            </a:r>
          </a:p>
          <a:p>
            <a:pPr>
              <a:buNone/>
            </a:pPr>
            <a:r>
              <a:rPr lang="cs-CZ" dirty="0"/>
              <a:t>bezpečnější, a může být proto preferován,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dominantní osoba může dávat dítěti jasnější</a:t>
            </a:r>
          </a:p>
          <a:p>
            <a:pPr>
              <a:buNone/>
            </a:pPr>
            <a:r>
              <a:rPr lang="cs-CZ" dirty="0"/>
              <a:t>pravidla, sdělení, důslednost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riziko: identifikace s agresorem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Ještě ke vztahu dítěte a agresora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situace je o to složitější, že násilný rodič</a:t>
            </a:r>
          </a:p>
          <a:p>
            <a:pPr>
              <a:buNone/>
            </a:pPr>
            <a:r>
              <a:rPr lang="cs-CZ" dirty="0"/>
              <a:t>obvykle není „mimo normu“ jen v této oblasti</a:t>
            </a:r>
          </a:p>
          <a:p>
            <a:pPr>
              <a:buNone/>
            </a:pPr>
            <a:endParaRPr lang="cs-CZ" dirty="0"/>
          </a:p>
          <a:p>
            <a:r>
              <a:rPr lang="nl-NL" dirty="0"/>
              <a:t>to, že je schopen se takto chovat ke svým</a:t>
            </a:r>
          </a:p>
          <a:p>
            <a:pPr>
              <a:buNone/>
            </a:pPr>
            <a:r>
              <a:rPr lang="pl-PL" dirty="0"/>
              <a:t>nejbližším lidem, ukazuje obvykle na odchylky</a:t>
            </a:r>
          </a:p>
          <a:p>
            <a:pPr>
              <a:buNone/>
            </a:pPr>
            <a:r>
              <a:rPr lang="cs-CZ" dirty="0"/>
              <a:t>v osobnostní struktuře takového rodiče,</a:t>
            </a:r>
          </a:p>
          <a:p>
            <a:pPr>
              <a:buNone/>
            </a:pPr>
            <a:r>
              <a:rPr lang="cs-CZ" dirty="0"/>
              <a:t>které se bezesporu projevují i v jiných</a:t>
            </a:r>
          </a:p>
          <a:p>
            <a:pPr>
              <a:buNone/>
            </a:pPr>
            <a:r>
              <a:rPr lang="cs-CZ" dirty="0"/>
              <a:t>oblastech fungování či spíše nefungování</a:t>
            </a:r>
          </a:p>
          <a:p>
            <a:pPr>
              <a:buNone/>
            </a:pPr>
            <a:r>
              <a:rPr lang="cs-CZ" dirty="0"/>
              <a:t>takového rodiče, což umocňuje negativní</a:t>
            </a:r>
          </a:p>
          <a:p>
            <a:pPr>
              <a:buNone/>
            </a:pPr>
            <a:r>
              <a:rPr lang="cs-CZ" dirty="0"/>
              <a:t>dopad na vývoj dítěte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k </a:t>
            </a:r>
            <a:r>
              <a:rPr lang="cs-CZ" sz="3600" dirty="0"/>
              <a:t>submisivnímu rodiči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ambivalentní vztah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k ohrožené osobě cítí lásku, má potřebu jí</a:t>
            </a:r>
          </a:p>
          <a:p>
            <a:pPr>
              <a:buNone/>
            </a:pPr>
            <a:r>
              <a:rPr lang="cs-CZ" dirty="0"/>
              <a:t>ochránit, ale cítí se také popouzeno proti ní,</a:t>
            </a:r>
          </a:p>
          <a:p>
            <a:pPr>
              <a:buNone/>
            </a:pPr>
            <a:r>
              <a:rPr lang="cs-CZ" dirty="0"/>
              <a:t>protože ho ohrožená osoba neochrání, protože je</a:t>
            </a:r>
          </a:p>
          <a:p>
            <a:pPr>
              <a:buNone/>
            </a:pPr>
            <a:r>
              <a:rPr lang="cs-CZ" dirty="0"/>
              <a:t>„slabá“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submisivní rodič může svým chováním na</a:t>
            </a:r>
          </a:p>
          <a:p>
            <a:pPr>
              <a:buNone/>
            </a:pPr>
            <a:r>
              <a:rPr lang="cs-CZ" dirty="0"/>
              <a:t>dítě působit „</a:t>
            </a:r>
            <a:r>
              <a:rPr lang="cs-CZ" dirty="0" err="1"/>
              <a:t>rozmlženě</a:t>
            </a:r>
            <a:r>
              <a:rPr lang="cs-CZ" dirty="0"/>
              <a:t>“, takový rodič obvykle není</a:t>
            </a:r>
          </a:p>
          <a:p>
            <a:pPr>
              <a:buNone/>
            </a:pPr>
            <a:r>
              <a:rPr lang="cs-CZ" dirty="0"/>
              <a:t>schopen k zajištění ochrany a bezpečí dítěte</a:t>
            </a:r>
          </a:p>
          <a:p>
            <a:pPr>
              <a:buNone/>
            </a:pPr>
            <a:r>
              <a:rPr lang="cs-CZ" dirty="0"/>
              <a:t>v jiných situacích</a:t>
            </a:r>
          </a:p>
          <a:p>
            <a:pPr>
              <a:buNone/>
            </a:pPr>
            <a:endParaRPr lang="cs-CZ" dirty="0"/>
          </a:p>
          <a:p>
            <a:r>
              <a:rPr lang="pt-BR" dirty="0"/>
              <a:t>riziko: identifikace s rolí oběti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Způsoby péče, styku a ochrany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každý případ je potřeba posuzovat zcela</a:t>
            </a:r>
          </a:p>
          <a:p>
            <a:pPr>
              <a:buNone/>
            </a:pPr>
            <a:r>
              <a:rPr lang="cs-CZ" dirty="0"/>
              <a:t>individuálně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efektivní pomocí dětem ohroženým domácím</a:t>
            </a:r>
          </a:p>
          <a:p>
            <a:pPr>
              <a:buNone/>
            </a:pPr>
            <a:r>
              <a:rPr lang="cs-CZ" dirty="0"/>
              <a:t>násilím jsou případové, interdisciplinární</a:t>
            </a:r>
          </a:p>
          <a:p>
            <a:pPr>
              <a:buNone/>
            </a:pPr>
            <a:r>
              <a:rPr lang="cs-CZ" dirty="0"/>
              <a:t>konference; každý odborník může vnést</a:t>
            </a:r>
          </a:p>
          <a:p>
            <a:pPr>
              <a:buNone/>
            </a:pPr>
            <a:r>
              <a:rPr lang="cs-CZ" dirty="0"/>
              <a:t>svůj úhel pohledu – za potřeby dítěte,</a:t>
            </a:r>
          </a:p>
          <a:p>
            <a:pPr>
              <a:buNone/>
            </a:pPr>
            <a:r>
              <a:rPr lang="cs-CZ" dirty="0"/>
              <a:t>submisivního rodiče, agresivního rodiče =▷</a:t>
            </a:r>
          </a:p>
          <a:p>
            <a:pPr>
              <a:buNone/>
            </a:pPr>
            <a:r>
              <a:rPr lang="cs-CZ" dirty="0"/>
              <a:t>optimální řešení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ochrana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dítě má právo na oba </a:t>
            </a:r>
            <a:r>
              <a:rPr lang="cs-CZ" dirty="0"/>
              <a:t>dva </a:t>
            </a:r>
            <a:r>
              <a:rPr lang="pt-BR" dirty="0"/>
              <a:t>rodiče</a:t>
            </a:r>
            <a:r>
              <a:rPr lang="cs-CZ" dirty="0"/>
              <a:t>, ale často po dítěti požadujeme, aby se chovalo „dospěleji“ než jeho rodiče</a:t>
            </a:r>
          </a:p>
          <a:p>
            <a:pPr>
              <a:buNone/>
            </a:pPr>
            <a:endParaRPr lang="pt-BR" dirty="0"/>
          </a:p>
          <a:p>
            <a:r>
              <a:rPr lang="pl-PL" dirty="0"/>
              <a:t>následky za porušení norem by měl</a:t>
            </a:r>
          </a:p>
          <a:p>
            <a:pPr>
              <a:buNone/>
            </a:pPr>
            <a:r>
              <a:rPr lang="cs-CZ" dirty="0"/>
              <a:t>nést rodič, který je překročil, nikoliv dítě</a:t>
            </a:r>
          </a:p>
          <a:p>
            <a:pPr>
              <a:buNone/>
            </a:pPr>
            <a:endParaRPr lang="cs-CZ" dirty="0"/>
          </a:p>
          <a:p>
            <a:r>
              <a:rPr lang="cs-CZ" sz="3200" dirty="0">
                <a:latin typeface="Arial Black" pitchFamily="34" charset="0"/>
              </a:rPr>
              <a:t>společnost by měla dávat najevo, že násilí do vztahů nepatří a to hlavně kvůli dětem.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   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            </a:t>
            </a:r>
            <a:r>
              <a:rPr lang="cs-CZ" sz="3600" dirty="0"/>
              <a:t>Děkuji za pozornost</a:t>
            </a:r>
          </a:p>
          <a:p>
            <a:pPr>
              <a:buNone/>
            </a:pPr>
            <a:r>
              <a:rPr lang="cs-CZ" sz="3600"/>
              <a:t>  (</a:t>
            </a:r>
            <a:r>
              <a:rPr lang="cs-CZ" sz="3600" dirty="0"/>
              <a:t>e-mail: </a:t>
            </a:r>
            <a:r>
              <a:rPr lang="cs-CZ" sz="3600" dirty="0" err="1"/>
              <a:t>andrtova@</a:t>
            </a:r>
            <a:r>
              <a:rPr lang="cs-CZ" sz="3600" err="1"/>
              <a:t>ditekrize</a:t>
            </a:r>
            <a:r>
              <a:rPr lang="cs-CZ" sz="3600"/>
              <a:t>.cz)</a:t>
            </a:r>
            <a:endParaRPr lang="cs-CZ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388F5F-5C70-4B14-B0B0-A6C34EDE6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domácímu násilí - kontext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6D6D0C-EA4F-4871-B8CA-C84266FF60B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dirty="0"/>
              <a:t>Násilí v rodině je širším pojmem:</a:t>
            </a:r>
          </a:p>
          <a:p>
            <a:pPr lvl="0" algn="just"/>
            <a:r>
              <a:rPr lang="cs-CZ" dirty="0"/>
              <a:t>násilí mezi dospělými partnery (domácí násilí)</a:t>
            </a:r>
          </a:p>
          <a:p>
            <a:pPr lvl="0" algn="just"/>
            <a:r>
              <a:rPr lang="cs-CZ" dirty="0"/>
              <a:t>násilí páchané členy rodiny na dětech (syndrom CAN).</a:t>
            </a:r>
          </a:p>
          <a:p>
            <a:pPr lvl="0" algn="just"/>
            <a:endParaRPr lang="cs-CZ" dirty="0"/>
          </a:p>
          <a:p>
            <a:pPr marL="0" lvl="0" indent="0" algn="just">
              <a:buNone/>
            </a:pPr>
            <a:r>
              <a:rPr lang="cs-CZ" dirty="0"/>
              <a:t>Práce s DN a Dětské krizové centrum</a:t>
            </a:r>
          </a:p>
          <a:p>
            <a:pPr lvl="0" algn="just">
              <a:buFontTx/>
              <a:buChar char="-"/>
            </a:pPr>
            <a:r>
              <a:rPr lang="cs-CZ" dirty="0"/>
              <a:t>zachyceny projevy dítěte, které mohou souviset s DN</a:t>
            </a:r>
          </a:p>
          <a:p>
            <a:pPr lvl="0" algn="just">
              <a:buFontTx/>
              <a:buChar char="-"/>
            </a:pPr>
            <a:r>
              <a:rPr lang="cs-CZ" dirty="0"/>
              <a:t>rodina dítěte, kde došlo k vykázání násilné osoby</a:t>
            </a:r>
          </a:p>
          <a:p>
            <a:pPr lvl="0" algn="just">
              <a:buFontTx/>
              <a:buChar char="-"/>
            </a:pPr>
            <a:r>
              <a:rPr lang="cs-CZ" dirty="0"/>
              <a:t>rodina, kde dochází k opakovanému násilí/vykázání </a:t>
            </a:r>
          </a:p>
          <a:p>
            <a:pPr lvl="0" algn="just">
              <a:buFontTx/>
              <a:buChar char="-"/>
            </a:pPr>
            <a:r>
              <a:rPr lang="cs-CZ" dirty="0"/>
              <a:t>rodina, kde je vedeno </a:t>
            </a:r>
            <a:r>
              <a:rPr lang="cs-CZ" dirty="0" err="1"/>
              <a:t>tr</a:t>
            </a:r>
            <a:r>
              <a:rPr lang="cs-CZ" dirty="0"/>
              <a:t>. řízení vůči násilné osobě</a:t>
            </a:r>
          </a:p>
          <a:p>
            <a:pPr lvl="0" algn="just">
              <a:buFontTx/>
              <a:buChar char="-"/>
            </a:pPr>
            <a:r>
              <a:rPr lang="cs-CZ" dirty="0"/>
              <a:t>rodina s dítětem – zjevné „falešné“ obvinění</a:t>
            </a:r>
          </a:p>
          <a:p>
            <a:pPr lvl="0" algn="just">
              <a:buFontTx/>
              <a:buChar char="-"/>
            </a:pPr>
            <a:r>
              <a:rPr lang="cs-CZ" dirty="0"/>
              <a:t>dítě, které nemělo nikdy odbornou službu a obrací se s velkým odstupem o „pomoc“ (v rodině DN – nikdy nezachyceno „systémem“)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266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7B172-C565-4D3B-99BC-50C8DFE37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domácího násilí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CC090C8-C86C-49A3-A3D2-C86BC208F87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Domácí násilí „často“ naplňuje podstatu</a:t>
            </a:r>
          </a:p>
          <a:p>
            <a:pPr>
              <a:buNone/>
            </a:pPr>
            <a:r>
              <a:rPr lang="cs-CZ" dirty="0"/>
              <a:t>psychického týrání dítěte, neboť vážně</a:t>
            </a:r>
          </a:p>
          <a:p>
            <a:pPr>
              <a:buNone/>
            </a:pPr>
            <a:r>
              <a:rPr lang="cs-CZ" dirty="0"/>
              <a:t>poškozuje jeho zdravý vývoj!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Dopad domácího násilí na psychiku dítěte je</a:t>
            </a:r>
          </a:p>
          <a:p>
            <a:pPr>
              <a:buNone/>
            </a:pPr>
            <a:r>
              <a:rPr lang="cs-CZ" dirty="0"/>
              <a:t>obdobný jako u jiných forem týrání, může</a:t>
            </a:r>
          </a:p>
          <a:p>
            <a:pPr>
              <a:buNone/>
            </a:pPr>
            <a:r>
              <a:rPr lang="cs-CZ" dirty="0"/>
              <a:t>vést k rozvoji stejně závažné </a:t>
            </a:r>
            <a:r>
              <a:rPr lang="cs-CZ" dirty="0" err="1"/>
              <a:t>symptomatiky</a:t>
            </a:r>
            <a:r>
              <a:rPr lang="cs-CZ" dirty="0"/>
              <a:t>.</a:t>
            </a:r>
          </a:p>
          <a:p>
            <a:pPr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Děti se svědky násilí stávají, pokud: </a:t>
            </a:r>
          </a:p>
          <a:p>
            <a:pPr>
              <a:buFontTx/>
              <a:buChar char="-"/>
            </a:pPr>
            <a:r>
              <a:rPr lang="cs-CZ" dirty="0"/>
              <a:t>vidí fyzické nebo sexuální násilí. </a:t>
            </a:r>
          </a:p>
          <a:p>
            <a:pPr>
              <a:buFontTx/>
              <a:buChar char="-"/>
            </a:pPr>
            <a:r>
              <a:rPr lang="cs-CZ" dirty="0"/>
              <a:t>slyší psychické nebo fyzické násilí. </a:t>
            </a:r>
          </a:p>
          <a:p>
            <a:pPr>
              <a:buFontTx/>
              <a:buChar char="-"/>
            </a:pPr>
            <a:r>
              <a:rPr lang="cs-CZ" dirty="0"/>
              <a:t>vidí zranění způsobená fyzickým násilím.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7661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Rodina dítěte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/>
              <a:t>Rodina jako mikrosvět</a:t>
            </a:r>
            <a:r>
              <a:rPr lang="cs-CZ" dirty="0"/>
              <a:t>:</a:t>
            </a:r>
          </a:p>
          <a:p>
            <a:pPr>
              <a:buNone/>
            </a:pPr>
            <a:r>
              <a:rPr lang="cs-CZ" dirty="0"/>
              <a:t>zprostředkovává dítěti základní normy,</a:t>
            </a:r>
          </a:p>
          <a:p>
            <a:pPr>
              <a:buNone/>
            </a:pPr>
            <a:r>
              <a:rPr lang="cs-CZ" dirty="0"/>
              <a:t>pravidla, řád rodiny a celé společnosti</a:t>
            </a:r>
          </a:p>
          <a:p>
            <a:pPr>
              <a:buNone/>
            </a:pPr>
            <a:endParaRPr lang="cs-CZ" dirty="0"/>
          </a:p>
          <a:p>
            <a:r>
              <a:rPr lang="cs-CZ" u="sng" dirty="0"/>
              <a:t>vliv rodiny</a:t>
            </a:r>
            <a:r>
              <a:rPr lang="cs-CZ" dirty="0"/>
              <a:t>: do určitého věku je dítě zcela</a:t>
            </a:r>
          </a:p>
          <a:p>
            <a:pPr>
              <a:buNone/>
            </a:pPr>
            <a:r>
              <a:rPr lang="pl-PL" dirty="0"/>
              <a:t>odkázané na to, co mu systém rodiny</a:t>
            </a:r>
          </a:p>
          <a:p>
            <a:pPr>
              <a:buNone/>
            </a:pPr>
            <a:r>
              <a:rPr lang="cs-CZ" dirty="0"/>
              <a:t>předkládá (žádoucí i nežádoucí, až</a:t>
            </a:r>
          </a:p>
          <a:p>
            <a:pPr>
              <a:buNone/>
            </a:pPr>
            <a:r>
              <a:rPr lang="cs-CZ" dirty="0"/>
              <a:t>patologické vzorce chování)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později zesiluje vliv prostředí na dítě – škola,</a:t>
            </a:r>
          </a:p>
          <a:p>
            <a:pPr>
              <a:buNone/>
            </a:pPr>
            <a:r>
              <a:rPr lang="cs-CZ" dirty="0"/>
              <a:t>vrstevníci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na dítě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Základní pocity:</a:t>
            </a:r>
          </a:p>
          <a:p>
            <a:r>
              <a:rPr lang="cs-CZ" dirty="0"/>
              <a:t>úzkost, intrapsychická tenze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strach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zmatenost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bezmoc, zoufalství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osamělost.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domácího násilí na dítě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/>
              <a:t>zasažena je jistota / bezpečí primární</a:t>
            </a:r>
          </a:p>
          <a:p>
            <a:pPr algn="just">
              <a:buNone/>
            </a:pPr>
            <a:r>
              <a:rPr lang="cs-CZ" dirty="0"/>
              <a:t>rodiny</a:t>
            </a:r>
          </a:p>
          <a:p>
            <a:pPr algn="just"/>
            <a:r>
              <a:rPr lang="pl-PL" dirty="0"/>
              <a:t>dítě je konfrontováno s konflikty, hádkami,</a:t>
            </a:r>
          </a:p>
          <a:p>
            <a:pPr algn="just">
              <a:buNone/>
            </a:pPr>
            <a:r>
              <a:rPr lang="pt-BR" dirty="0"/>
              <a:t>násilím mezi rodiči, s negativními emocemi</a:t>
            </a:r>
          </a:p>
          <a:p>
            <a:pPr algn="just">
              <a:buNone/>
            </a:pPr>
            <a:r>
              <a:rPr lang="cs-CZ" dirty="0"/>
              <a:t>mezi nimi</a:t>
            </a:r>
          </a:p>
          <a:p>
            <a:pPr algn="just"/>
            <a:r>
              <a:rPr lang="cs-CZ" dirty="0"/>
              <a:t>„atmosféra“ v rodině je násilím zásadně</a:t>
            </a:r>
          </a:p>
          <a:p>
            <a:pPr algn="just">
              <a:buNone/>
            </a:pPr>
            <a:r>
              <a:rPr lang="cs-CZ" dirty="0"/>
              <a:t>změněna</a:t>
            </a:r>
          </a:p>
          <a:p>
            <a:pPr algn="just"/>
            <a:r>
              <a:rPr lang="cs-CZ" dirty="0"/>
              <a:t>chování rodičů se stává pro dítě</a:t>
            </a:r>
          </a:p>
          <a:p>
            <a:pPr algn="just">
              <a:buNone/>
            </a:pPr>
            <a:r>
              <a:rPr lang="cs-CZ" dirty="0"/>
              <a:t>nesrozumitelným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na dítě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na dítě je navíc rodičem nejednou vyvíjen</a:t>
            </a:r>
          </a:p>
          <a:p>
            <a:pPr>
              <a:buNone/>
            </a:pPr>
            <a:r>
              <a:rPr lang="cs-CZ" dirty="0"/>
              <a:t>přímý nátlak v citové oblasti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jeden z rodičů často vytváří s dítětem koalici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na dítě je přenášena neúnosná</a:t>
            </a:r>
          </a:p>
          <a:p>
            <a:pPr>
              <a:buNone/>
            </a:pPr>
            <a:r>
              <a:rPr lang="cs-CZ" dirty="0"/>
              <a:t>zodpovědnost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dítě nemá dostatečně vytvořené obranné</a:t>
            </a:r>
          </a:p>
          <a:p>
            <a:pPr>
              <a:buNone/>
            </a:pPr>
            <a:r>
              <a:rPr lang="cs-CZ" dirty="0"/>
              <a:t>mechanismy pro danou situaci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na dítě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dítě zažívá intenzivní strach z agresora, i</a:t>
            </a:r>
          </a:p>
          <a:p>
            <a:pPr>
              <a:buNone/>
            </a:pPr>
            <a:r>
              <a:rPr lang="pl-PL" dirty="0"/>
              <a:t>když násilná osoba napadá „jen“</a:t>
            </a:r>
          </a:p>
          <a:p>
            <a:pPr>
              <a:buNone/>
            </a:pPr>
            <a:r>
              <a:rPr lang="cs-CZ" dirty="0"/>
              <a:t>ohroženou dospělou osobu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má strach, že může být kdykoliv samo</a:t>
            </a:r>
          </a:p>
          <a:p>
            <a:pPr>
              <a:buNone/>
            </a:pPr>
            <a:r>
              <a:rPr lang="cs-CZ" dirty="0"/>
              <a:t>napadeno - </a:t>
            </a:r>
            <a:r>
              <a:rPr lang="cs-CZ" u="sng" dirty="0"/>
              <a:t>tento fakt se opomíjí!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má strach z opuštění</a:t>
            </a:r>
          </a:p>
          <a:p>
            <a:endParaRPr lang="cs-CZ" dirty="0"/>
          </a:p>
          <a:p>
            <a:r>
              <a:rPr lang="cs-CZ" dirty="0"/>
              <a:t>racionální apely úzkost nesnižují (pozor ! – chybujeme jako pomáhající profese)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Dopad na dítě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nepředvídatelnost situací, ve kterých bude</a:t>
            </a:r>
          </a:p>
          <a:p>
            <a:pPr>
              <a:buNone/>
            </a:pPr>
            <a:r>
              <a:rPr lang="cs-CZ" dirty="0"/>
              <a:t>násilná osoba agresivní, významně ovlivňuje</a:t>
            </a:r>
          </a:p>
          <a:p>
            <a:pPr>
              <a:buNone/>
            </a:pPr>
            <a:r>
              <a:rPr lang="cs-CZ" dirty="0"/>
              <a:t>psychiku dítěte – zesiluje pohotovost</a:t>
            </a:r>
          </a:p>
          <a:p>
            <a:pPr>
              <a:buNone/>
            </a:pPr>
            <a:r>
              <a:rPr lang="cs-CZ" dirty="0"/>
              <a:t>k úzkosti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agrese </a:t>
            </a:r>
            <a:r>
              <a:rPr lang="en-US" dirty="0"/>
              <a:t>&amp;</a:t>
            </a:r>
            <a:r>
              <a:rPr lang="cs-CZ" dirty="0"/>
              <a:t> fáze usmiřování rodičů</a:t>
            </a:r>
          </a:p>
          <a:p>
            <a:pPr>
              <a:buNone/>
            </a:pPr>
            <a:endParaRPr lang="cs-CZ" dirty="0"/>
          </a:p>
          <a:p>
            <a:r>
              <a:rPr lang="pl-PL" dirty="0"/>
              <a:t>dítě má tendenci přebírat odpovědnost za</a:t>
            </a:r>
          </a:p>
          <a:p>
            <a:pPr>
              <a:buNone/>
            </a:pPr>
            <a:r>
              <a:rPr lang="cs-CZ" dirty="0"/>
              <a:t>situaci, pak je silně frustrované, nemá</a:t>
            </a:r>
          </a:p>
          <a:p>
            <a:pPr>
              <a:buNone/>
            </a:pPr>
            <a:r>
              <a:rPr lang="pl-PL" dirty="0"/>
              <a:t>nástroje na to, aby zabránilo napadání rodiče</a:t>
            </a:r>
          </a:p>
          <a:p>
            <a:pPr>
              <a:buNone/>
            </a:pPr>
            <a:r>
              <a:rPr lang="cs-CZ" dirty="0"/>
              <a:t>=▷ bezmoc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374</TotalTime>
  <Words>921</Words>
  <Application>Microsoft Office PowerPoint</Application>
  <PresentationFormat>Předvádění na obrazovce (4:3)</PresentationFormat>
  <Paragraphs>186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 Black</vt:lpstr>
      <vt:lpstr>Calibri</vt:lpstr>
      <vt:lpstr>Century Schoolbook</vt:lpstr>
      <vt:lpstr>Wingdings</vt:lpstr>
      <vt:lpstr>Wingdings 2</vt:lpstr>
      <vt:lpstr>Arkýř</vt:lpstr>
      <vt:lpstr>Pohled dítěte na domácí násilí</vt:lpstr>
      <vt:lpstr>k domácímu násilí - kontext</vt:lpstr>
      <vt:lpstr>Dopad domácího násilí</vt:lpstr>
      <vt:lpstr>Rodina dítěte</vt:lpstr>
      <vt:lpstr>Dopad na dítě</vt:lpstr>
      <vt:lpstr>Dopad domácího násilí na dítě</vt:lpstr>
      <vt:lpstr>Dopad na dítě</vt:lpstr>
      <vt:lpstr>Dopad na dítě</vt:lpstr>
      <vt:lpstr>Dopad na dítě</vt:lpstr>
      <vt:lpstr>Děti a domácí násilí</vt:lpstr>
      <vt:lpstr>Děti</vt:lpstr>
      <vt:lpstr>Dopad na děti</vt:lpstr>
      <vt:lpstr>Vztah dítěte k agresorovi</vt:lpstr>
      <vt:lpstr>Ještě ke vztahu dítěte a agresora</vt:lpstr>
      <vt:lpstr>Vztah k submisivnímu rodiči</vt:lpstr>
      <vt:lpstr>Způsoby péče, styku a ochrany dítěte</vt:lpstr>
      <vt:lpstr>ochrana dítěte</vt:lpstr>
      <vt:lpstr>závěr</vt:lpstr>
    </vt:vector>
  </TitlesOfParts>
  <Company>Domov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Dítě a domácí násilí aneb ukradené dětství</dc:title>
  <dc:creator>V+V</dc:creator>
  <cp:lastModifiedBy>Khollová Petra Mgr. (MPSV)</cp:lastModifiedBy>
  <cp:revision>42</cp:revision>
  <dcterms:created xsi:type="dcterms:W3CDTF">2014-11-02T08:43:03Z</dcterms:created>
  <dcterms:modified xsi:type="dcterms:W3CDTF">2025-12-02T16:19:22Z</dcterms:modified>
</cp:coreProperties>
</file>